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61" r:id="rId6"/>
    <p:sldId id="266" r:id="rId7"/>
    <p:sldId id="290" r:id="rId8"/>
    <p:sldId id="291" r:id="rId9"/>
    <p:sldId id="292" r:id="rId10"/>
    <p:sldId id="293" r:id="rId11"/>
    <p:sldId id="294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шневская Галина В." initials="ВГВ" lastIdx="1" clrIdx="0">
    <p:extLst>
      <p:ext uri="{19B8F6BF-5375-455C-9EA6-DF929625EA0E}">
        <p15:presenceInfo xmlns:p15="http://schemas.microsoft.com/office/powerpoint/2012/main" userId="Вишневская Галина В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B76"/>
    <a:srgbClr val="1D6295"/>
    <a:srgbClr val="0F7AC0"/>
    <a:srgbClr val="FF1D1D"/>
    <a:srgbClr val="273490"/>
    <a:srgbClr val="E3AE3C"/>
    <a:srgbClr val="D20000"/>
    <a:srgbClr val="CC33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89" autoAdjust="0"/>
  </p:normalViewPr>
  <p:slideViewPr>
    <p:cSldViewPr snapToGrid="0">
      <p:cViewPr varScale="1">
        <p:scale>
          <a:sx n="134" d="100"/>
          <a:sy n="134" d="100"/>
        </p:scale>
        <p:origin x="99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EB899-4462-4C03-BD4D-E8E7CB193BD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9C68F-7A1B-4935-8127-A0F870F32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0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1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8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9C68F-7A1B-4935-8127-A0F870F329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08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C68F-7A1B-4935-8127-A0F870F329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8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7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5.jpeg"/><Relationship Id="rId5" Type="http://schemas.openxmlformats.org/officeDocument/2006/relationships/image" Target="../media/image22.png"/><Relationship Id="rId15" Type="http://schemas.openxmlformats.org/officeDocument/2006/relationships/image" Target="../media/image29.jpeg"/><Relationship Id="rId10" Type="http://schemas.microsoft.com/office/2007/relationships/hdphoto" Target="../media/hdphoto6.wdp"/><Relationship Id="rId4" Type="http://schemas.openxmlformats.org/officeDocument/2006/relationships/image" Target="../media/image21.jpe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442911" y="1243014"/>
            <a:ext cx="8429625" cy="3210700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br>
              <a:rPr lang="ru-RU" altLang="ru-RU" sz="16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пропаганде соблюдения правил дорожного движения в образовательных организациях. Актуальность создания муниципальных ресурсных центров по направлению «Профилактика детского дорожно-транспортного травматизма». Реализация плана работы по профилактике детского дорожно-транспортного травматизма, привитию навыков безопасного поведения на дороге и по взаимодействию при проведении массовых мероприятий с детьми и взрослыми в 2023 году. </a:t>
            </a:r>
            <a:br>
              <a:rPr lang="ru-RU" altLang="ru-RU" sz="16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юбилею ЮИД</a:t>
            </a:r>
            <a:br>
              <a:rPr lang="ru-RU" altLang="ru-RU" sz="16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304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2023</a:t>
            </a:r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744480-47C9-4D9B-9108-064891A2B483}"/>
              </a:ext>
            </a:extLst>
          </p:cNvPr>
          <p:cNvSpPr txBox="1">
            <a:spLocks/>
          </p:cNvSpPr>
          <p:nvPr/>
        </p:nvSpPr>
        <p:spPr>
          <a:xfrm>
            <a:off x="288504" y="1029862"/>
            <a:ext cx="8566992" cy="6253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D629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Планирование деятельности муниципального ресурсного центра</a:t>
            </a:r>
            <a:b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FDF71465-94FE-4ACF-A326-F561D356F526}"/>
              </a:ext>
            </a:extLst>
          </p:cNvPr>
          <p:cNvSpPr txBox="1">
            <a:spLocks/>
          </p:cNvSpPr>
          <p:nvPr/>
        </p:nvSpPr>
        <p:spPr>
          <a:xfrm>
            <a:off x="624142" y="1655173"/>
            <a:ext cx="8519858" cy="468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МРЦ ПДДТТ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осуществляет свою деятельность на основании утвержденного плана работы на текущий учебный год в соответствии с планом работы РРЦ ПДДТТ.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Планирование работы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МРЦ ПДДТТ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осуществляется на основе статистического и факторного анализа причин и условий, способствующих возникновению дорожно-транспортных происшествий.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плане, в обязательном порядке, указываются наименования, формы, сроки проведения мероприятий, ответственные лица за проведение мероприятий.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Важно отметить, что формы организации мероприятий на базе ресурсного центра могут быть самыми разнообразными, включая возможности виртуального взаимодействия.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48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69ADCE4-0297-4C18-8BFD-2B0C42ACF2C4}"/>
              </a:ext>
            </a:extLst>
          </p:cNvPr>
          <p:cNvSpPr txBox="1">
            <a:spLocks/>
          </p:cNvSpPr>
          <p:nvPr/>
        </p:nvSpPr>
        <p:spPr>
          <a:xfrm>
            <a:off x="446032" y="715342"/>
            <a:ext cx="7769114" cy="447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D629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Примерный план работы муниципального ресурсного центра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D629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D629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профилактике детского дорожно-транспортного травматизма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D6295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Содержимое 3">
            <a:extLst>
              <a:ext uri="{FF2B5EF4-FFF2-40B4-BE49-F238E27FC236}">
                <a16:creationId xmlns:a16="http://schemas.microsoft.com/office/drawing/2014/main" id="{E0FDA5BB-CA4F-4EE2-9C93-0D6A1E123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505327"/>
              </p:ext>
            </p:extLst>
          </p:nvPr>
        </p:nvGraphicFramePr>
        <p:xfrm>
          <a:off x="554535" y="1162936"/>
          <a:ext cx="8034929" cy="3894799"/>
        </p:xfrm>
        <a:graphic>
          <a:graphicData uri="http://schemas.openxmlformats.org/drawingml/2006/table">
            <a:tbl>
              <a:tblPr firstRow="1" bandRow="1"/>
              <a:tblGrid>
                <a:gridCol w="30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482">
                  <a:extLst>
                    <a:ext uri="{9D8B030D-6E8A-4147-A177-3AD203B41FA5}">
                      <a16:colId xmlns:a16="http://schemas.microsoft.com/office/drawing/2014/main" val="1476439251"/>
                    </a:ext>
                  </a:extLst>
                </a:gridCol>
                <a:gridCol w="1003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50" marR="63850" marT="31925" marB="319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деятельности, планируемые мероприятия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88" marR="478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Предполагаемые результаты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36" marR="651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88" marR="478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(ответственные)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888" marR="478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152400" indent="-2286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I.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4" marR="443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Планово-аналитическая деятельность МРЦ</a:t>
                      </a:r>
                    </a:p>
                  </a:txBody>
                  <a:tcPr marL="86848" marR="86848" marT="43424" marB="43424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50" marR="63850" marT="31925" marB="319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50" marR="63850" marT="31925" marB="319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3850" marR="63850" marT="31925" marB="319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 marL="86848" marR="86848" marT="43424" marB="434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200"/>
                    </a:p>
                  </a:txBody>
                  <a:tcPr marL="63850" marR="63850" marT="31925" marB="319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152400" indent="-22860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II.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банка данных, выявление, изучение, обобщение и распространение передового опыта педагогов по направлению работы МРЦ</a:t>
                      </a:r>
                    </a:p>
                  </a:txBody>
                  <a:tcPr marL="86848" marR="86848" marT="43424" marB="43424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2.1.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4" marR="44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6848" marR="86848" marT="43424" marB="4342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spc="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III.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Взаимодействие с сотрудниками ОГИБДД ,  со специалистами муниципальных органов управления образованием Ярославской области, курирующими направление «Профилактика детского дорожно-транспортного травматизма», РЦ по ПДДТТ МО, общественными организациями ЯО</a:t>
                      </a:r>
                    </a:p>
                  </a:txBody>
                  <a:tcPr marL="6031" marR="60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228600" algn="l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900" b="1" i="1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900" b="1" i="1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4" marR="443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9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6848" marR="86848" marT="43424" marB="434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90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проведение муниципальных массовых мероприятий для педагогов и обучающихся Ярославской области</a:t>
                      </a:r>
                    </a:p>
                  </a:txBody>
                  <a:tcPr marL="6031" marR="60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900" spc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.1.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31" marR="60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200"/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Организация участия обучающихся и педагогов МО в региональных,  всероссийских мероприятиях социально-педагогической направленности</a:t>
                      </a:r>
                    </a:p>
                  </a:txBody>
                  <a:tcPr marL="6031" marR="603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4300"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6848" marR="86848" marT="43424" marB="434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53739"/>
                  </a:ext>
                </a:extLst>
              </a:tr>
              <a:tr h="312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</a:t>
                      </a: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Методическое сопровождение деятельности РРЦ «Профилактика детского дорожно-транспортного травматизма»</a:t>
                      </a:r>
                    </a:p>
                  </a:txBody>
                  <a:tcPr marL="86848" marR="86848" marT="43424" marB="434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615081"/>
                  </a:ext>
                </a:extLst>
              </a:tr>
              <a:tr h="453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VII</a:t>
                      </a: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434" marR="443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indent="-228600"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муниципальных  профильных отрядов, участие в областных профильных сменах.</a:t>
                      </a:r>
                    </a:p>
                  </a:txBody>
                  <a:tcPr marL="86848" marR="86848" marT="43424" marB="4342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26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07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04" y="2400300"/>
            <a:ext cx="7886700" cy="1351851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b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Телефоны для связи: </a:t>
            </a:r>
            <a:b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(4852) 55-08-75;</a:t>
            </a:r>
            <a:b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>8(930) 128-21-67</a:t>
            </a:r>
          </a:p>
        </p:txBody>
      </p:sp>
    </p:spTree>
    <p:extLst>
      <p:ext uri="{BB962C8B-B14F-4D97-AF65-F5344CB8AC3E}">
        <p14:creationId xmlns:p14="http://schemas.microsoft.com/office/powerpoint/2010/main" val="83540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4A4D6-E7AB-48AB-83D3-31664427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90" y="71609"/>
            <a:ext cx="6178550" cy="539750"/>
          </a:xfrm>
        </p:spPr>
        <p:txBody>
          <a:bodyPr>
            <a:no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+mn-lt"/>
              </a:rPr>
              <a:t>Межведомственное взаимодействие  по вопросам   профилактики ПДДТТ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EE810-0699-4277-94C2-264B163F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32" y="1367461"/>
            <a:ext cx="6656366" cy="987709"/>
          </a:xfrm>
          <a:ln>
            <a:solidFill>
              <a:srgbClr val="FF1D1D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мероприятий дорожной карты по вопросам развития в субъектах РФ системы профилактики ДДТТ в рамках межведомственного взаимодействия. Выполнение распоряжений.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199FA-451F-44C2-8083-1A9F542D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50" y="184150"/>
            <a:ext cx="1815399" cy="109646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AC29DD-0382-421E-B983-EBF95C1E9D73}"/>
              </a:ext>
            </a:extLst>
          </p:cNvPr>
          <p:cNvSpPr/>
          <p:nvPr/>
        </p:nvSpPr>
        <p:spPr>
          <a:xfrm>
            <a:off x="751702" y="2530301"/>
            <a:ext cx="6664750" cy="581490"/>
          </a:xfrm>
          <a:prstGeom prst="rect">
            <a:avLst/>
          </a:prstGeom>
          <a:ln>
            <a:solidFill>
              <a:srgbClr val="FF1D1D"/>
            </a:solidFill>
          </a:ln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DBEA4F-26EA-482A-9165-3E430CBC9914}"/>
              </a:ext>
            </a:extLst>
          </p:cNvPr>
          <p:cNvSpPr/>
          <p:nvPr/>
        </p:nvSpPr>
        <p:spPr>
          <a:xfrm rot="10800000" flipV="1">
            <a:off x="2571750" y="3276186"/>
            <a:ext cx="5827692" cy="461665"/>
          </a:xfrm>
          <a:prstGeom prst="rect">
            <a:avLst/>
          </a:prstGeom>
          <a:ln>
            <a:solidFill>
              <a:srgbClr val="FF1D1D"/>
            </a:solidFill>
          </a:ln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распоряжений, плана работы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ресурсного центра по ПДД ТТ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BE6E6F-E6E3-4A52-9FB0-5628AE10ECF6}"/>
              </a:ext>
            </a:extLst>
          </p:cNvPr>
          <p:cNvSpPr/>
          <p:nvPr/>
        </p:nvSpPr>
        <p:spPr>
          <a:xfrm rot="10800000" flipV="1">
            <a:off x="791911" y="3916125"/>
            <a:ext cx="6656366" cy="461665"/>
          </a:xfrm>
          <a:prstGeom prst="rect">
            <a:avLst/>
          </a:prstGeom>
          <a:ln>
            <a:solidFill>
              <a:srgbClr val="FF1D1D"/>
            </a:solidFill>
          </a:ln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общественная детско-юношеская организация по пропаганде соблюдения правил дорожного движения юных инспекторов движения</a:t>
            </a:r>
          </a:p>
        </p:txBody>
      </p:sp>
      <p:sp>
        <p:nvSpPr>
          <p:cNvPr id="9" name="AutoShape 2" descr="C:\Users\g.vishnevskaya\Desktop\i.webp">
            <a:extLst>
              <a:ext uri="{FF2B5EF4-FFF2-40B4-BE49-F238E27FC236}">
                <a16:creationId xmlns:a16="http://schemas.microsoft.com/office/drawing/2014/main" id="{5C1E4B95-3490-4849-B928-D7EAE9AEE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0B9046-5A2E-4C08-B823-7A5BDE3A8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02" y="1447686"/>
            <a:ext cx="764381" cy="8833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40BDB2-C67E-4B6A-A43B-19EA36A2B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917" y="2494277"/>
            <a:ext cx="764381" cy="64218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51FB69-984E-4167-88A5-DE26702B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1" y="3135329"/>
            <a:ext cx="1173502" cy="7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B3C8B94-ECB7-4BE5-BC6E-50404810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77" y="3740467"/>
            <a:ext cx="1123660" cy="98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4BE6CC4-E1E2-4CCE-B416-834D6C377725}"/>
              </a:ext>
            </a:extLst>
          </p:cNvPr>
          <p:cNvSpPr/>
          <p:nvPr/>
        </p:nvSpPr>
        <p:spPr>
          <a:xfrm>
            <a:off x="514349" y="2612081"/>
            <a:ext cx="6812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мероприятий дорожной карты по вопросам развития в субъектах РФ системы профилактики ДДТТ в рамках межведомственного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39787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 flipH="1">
            <a:off x="1399808" y="1079103"/>
            <a:ext cx="7273694" cy="505993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2000">
                <a:schemeClr val="bg1">
                  <a:lumMod val="85000"/>
                </a:schemeClr>
              </a:gs>
              <a:gs pos="100000">
                <a:schemeClr val="bg1"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24234" y="3208839"/>
            <a:ext cx="2129377" cy="1889398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115225" y="1422637"/>
            <a:ext cx="2088000" cy="208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1242" y="549841"/>
            <a:ext cx="234945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140134" y="-23840"/>
            <a:ext cx="7955009" cy="10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Организация и проведение мероприятий по предупреждению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детского дорожно-транспортного травматизма</a:t>
            </a:r>
          </a:p>
          <a:p>
            <a:pPr algn="ctr">
              <a:lnSpc>
                <a:spcPct val="60000"/>
              </a:lnSpc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altLang="ru-RU" b="1" dirty="0">
                <a:solidFill>
                  <a:srgbClr val="304B76"/>
                </a:solidFill>
                <a:latin typeface="Calibri" pitchFamily="34" charset="0"/>
                <a:cs typeface="Calibri" pitchFamily="34" charset="0"/>
              </a:rPr>
              <a:t>МЕРОПРИЯТИЯ ДЛЯ ОБУЧАЮЩИХСЯ И РОДИТЕЛЕЙ</a:t>
            </a:r>
            <a:endParaRPr lang="ru-RU" altLang="ru-RU" b="1" dirty="0">
              <a:solidFill>
                <a:srgbClr val="304B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0" y="2009060"/>
            <a:ext cx="731695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Описание: ÐÐ°ÑÑÐ¸Ð½ÐºÐ¸ Ð¿Ð¾ Ð·Ð°Ð¿ÑÐ¾ÑÑ ÑÐ¼Ð±Ð»ÐµÐ¼Ð° ÐÐÐÐÐ Ð¾ÑÐ¸ÑÐ¸Ð°Ð»ÑÐ½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8" y="4124326"/>
            <a:ext cx="720000" cy="70910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77301" t="45908" r="5113" b="39433"/>
          <a:stretch/>
        </p:blipFill>
        <p:spPr bwMode="auto">
          <a:xfrm>
            <a:off x="101538" y="3124476"/>
            <a:ext cx="972000" cy="6215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1481" y="1384667"/>
            <a:ext cx="216277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2060"/>
                </a:solidFill>
              </a:rPr>
              <a:t>Межведомственные 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комплексные профилактические 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</a:rPr>
              <a:t>мероприятия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3772" y="1229610"/>
            <a:ext cx="2088000" cy="1858862"/>
          </a:xfrm>
          <a:prstGeom prst="rect">
            <a:avLst/>
          </a:prstGeom>
          <a:gradFill flip="none" rotWithShape="1">
            <a:gsLst>
              <a:gs pos="0">
                <a:srgbClr val="2788C5">
                  <a:tint val="66000"/>
                  <a:satMod val="160000"/>
                </a:srgbClr>
              </a:gs>
              <a:gs pos="50000">
                <a:srgbClr val="2788C5">
                  <a:tint val="44500"/>
                  <a:satMod val="160000"/>
                </a:srgbClr>
              </a:gs>
              <a:gs pos="100000">
                <a:srgbClr val="2788C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92491" y="1215579"/>
            <a:ext cx="2050561" cy="574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Региональная дистанционная </a:t>
            </a:r>
          </a:p>
          <a:p>
            <a:pPr>
              <a:lnSpc>
                <a:spcPct val="9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олимпиада на знание ПДД </a:t>
            </a:r>
          </a:p>
          <a:p>
            <a:pPr>
              <a:lnSpc>
                <a:spcPct val="95000"/>
              </a:lnSpc>
            </a:pPr>
            <a:r>
              <a:rPr lang="ru-RU" sz="1100" b="1" dirty="0">
                <a:solidFill>
                  <a:srgbClr val="002060"/>
                </a:solidFill>
              </a:rPr>
              <a:t>«Безопасная Ярославия»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43267" y="1196868"/>
            <a:ext cx="2088000" cy="190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7587267" y="1253445"/>
            <a:ext cx="11120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</a:rPr>
              <a:t>Областной фотоконкурс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</a:rPr>
              <a:t>«Заметная семья</a:t>
            </a:r>
            <a:r>
              <a:rPr lang="ru-RU" sz="1100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63534" y="3148884"/>
            <a:ext cx="2007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Областной слёт 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юных инспекторов движени</a:t>
            </a:r>
            <a:r>
              <a:rPr lang="ru-RU" sz="1050" b="1" dirty="0">
                <a:solidFill>
                  <a:srgbClr val="002060"/>
                </a:solidFill>
              </a:rPr>
              <a:t>я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>
            <a:off x="1140135" y="1379835"/>
            <a:ext cx="35801" cy="361387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-5003" y="1360818"/>
            <a:ext cx="119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Совместный план работы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79919" y="3176916"/>
            <a:ext cx="2087011" cy="1908000"/>
          </a:xfrm>
          <a:prstGeom prst="rect">
            <a:avLst/>
          </a:prstGeom>
          <a:gradFill flip="none" rotWithShape="1">
            <a:gsLst>
              <a:gs pos="0">
                <a:srgbClr val="E3AE3C">
                  <a:tint val="66000"/>
                  <a:satMod val="160000"/>
                </a:srgbClr>
              </a:gs>
              <a:gs pos="50000">
                <a:srgbClr val="E3AE3C">
                  <a:tint val="44500"/>
                  <a:satMod val="160000"/>
                </a:srgbClr>
              </a:gs>
              <a:gs pos="100000">
                <a:srgbClr val="E3AE3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632148" y="3157282"/>
            <a:ext cx="22236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Региональная 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профилактическая акция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«Пешеход! Внимание, переход!</a:t>
            </a:r>
            <a:r>
              <a:rPr lang="ru-RU" sz="1050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45489" y="1892894"/>
            <a:ext cx="1008395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solidFill>
                  <a:srgbClr val="002060"/>
                </a:solidFill>
                <a:ea typeface="Tahoma" panose="020B0604030504040204" pitchFamily="34" charset="0"/>
                <a:cs typeface="Times New Roman" pitchFamily="18" charset="0"/>
              </a:rPr>
              <a:t>(561 команда,          11 МР)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49176" y="2038465"/>
            <a:ext cx="888167" cy="612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>
                <a:solidFill>
                  <a:srgbClr val="002060"/>
                </a:solidFill>
                <a:ea typeface="Tahoma" panose="020B0604030504040204" pitchFamily="34" charset="0"/>
                <a:cs typeface="Times New Roman" pitchFamily="18" charset="0"/>
              </a:rPr>
              <a:t>Учащиеся старших классов и СПО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52678" y="4836130"/>
            <a:ext cx="1897048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002060"/>
                </a:solidFill>
                <a:ea typeface="Tahoma" panose="020B0604030504040204" pitchFamily="34" charset="0"/>
                <a:cs typeface="Times New Roman" pitchFamily="18" charset="0"/>
              </a:rPr>
              <a:t>1996 обучающихся, 17 </a:t>
            </a:r>
            <a:r>
              <a:rPr lang="ru-RU" sz="1050" b="1" dirty="0">
                <a:solidFill>
                  <a:srgbClr val="002060"/>
                </a:solidFill>
                <a:ea typeface="Tahoma" panose="020B0604030504040204" pitchFamily="34" charset="0"/>
                <a:cs typeface="Times New Roman" pitchFamily="18" charset="0"/>
              </a:rPr>
              <a:t>МР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197078" y="3516232"/>
            <a:ext cx="0" cy="180000"/>
          </a:xfrm>
          <a:prstGeom prst="line">
            <a:avLst/>
          </a:prstGeom>
          <a:ln>
            <a:solidFill>
              <a:srgbClr val="C0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377053" y="3588190"/>
            <a:ext cx="2065024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C00000"/>
                </a:solidFill>
                <a:ea typeface="Tahoma" panose="020B0604030504040204" pitchFamily="34" charset="0"/>
                <a:cs typeface="Times New Roman" pitchFamily="18" charset="0"/>
              </a:rPr>
              <a:t>«Единый день безопасности дорожного движения»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242828" y="3692881"/>
            <a:ext cx="216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197078" y="3743784"/>
            <a:ext cx="0" cy="396000"/>
          </a:xfrm>
          <a:prstGeom prst="line">
            <a:avLst/>
          </a:prstGeom>
          <a:ln>
            <a:solidFill>
              <a:srgbClr val="C0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390320" y="4035044"/>
            <a:ext cx="2051758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C00000"/>
                </a:solidFill>
                <a:ea typeface="Tahoma" panose="020B0604030504040204" pitchFamily="34" charset="0"/>
                <a:cs typeface="Times New Roman" pitchFamily="18" charset="0"/>
              </a:rPr>
              <a:t>Региональные мероприятия по пропаганде соблюдения правил ПДД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4242828" y="4149039"/>
            <a:ext cx="216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197078" y="4219376"/>
            <a:ext cx="0" cy="360000"/>
          </a:xfrm>
          <a:prstGeom prst="line">
            <a:avLst/>
          </a:prstGeom>
          <a:ln>
            <a:solidFill>
              <a:srgbClr val="C0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387940" y="4476396"/>
            <a:ext cx="2559648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C00000"/>
                </a:solidFill>
                <a:ea typeface="Tahoma" panose="020B0604030504040204" pitchFamily="34" charset="0"/>
                <a:cs typeface="Times New Roman" pitchFamily="18" charset="0"/>
              </a:rPr>
              <a:t>информационно-просветительские мероприятия для родителей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4242828" y="4591973"/>
            <a:ext cx="216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ihnyuk\AppData\Local\Microsoft\Windows\Temporary Internet Files\Content.Outlook\G3V2HG77\030320-pesh04_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10" y="3771477"/>
            <a:ext cx="1514366" cy="1008000"/>
          </a:xfrm>
          <a:prstGeom prst="rect">
            <a:avLst/>
          </a:prstGeom>
          <a:noFill/>
          <a:ln w="12700">
            <a:solidFill>
              <a:srgbClr val="E3AE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Смотреть исходное изображени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9" t="9635" r="27929"/>
          <a:stretch/>
        </p:blipFill>
        <p:spPr bwMode="auto">
          <a:xfrm>
            <a:off x="6378716" y="1232954"/>
            <a:ext cx="1030274" cy="89352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7500" l="2500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11" y="2925426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7500" l="2500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84" y="4833427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Смотреть исходное изображени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34" y="1948485"/>
            <a:ext cx="1348433" cy="1085319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66" y="1778026"/>
            <a:ext cx="1319624" cy="114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A3BB97-89D8-48A6-8249-095E17A71E2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77" y="4329322"/>
            <a:ext cx="883113" cy="6607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C0E09A-9073-4834-8BA8-411D2DD6CF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53" y="4329322"/>
            <a:ext cx="991694" cy="6779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14DC53-AA7A-44C5-9EFE-E26BE43FDF6E}"/>
              </a:ext>
            </a:extLst>
          </p:cNvPr>
          <p:cNvSpPr/>
          <p:nvPr/>
        </p:nvSpPr>
        <p:spPr>
          <a:xfrm>
            <a:off x="7777219" y="2204658"/>
            <a:ext cx="1113164" cy="840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</a:rPr>
              <a:t>Областной видео-конкурс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</a:rPr>
              <a:t>«Семейные минутки безопасности</a:t>
            </a:r>
            <a:r>
              <a:rPr lang="ru-RU" sz="1100" b="1" dirty="0">
                <a:solidFill>
                  <a:srgbClr val="002060"/>
                </a:solidFill>
              </a:rPr>
              <a:t>» </a:t>
            </a:r>
            <a:r>
              <a:rPr lang="ru-RU" sz="800" b="1" dirty="0">
                <a:solidFill>
                  <a:srgbClr val="002060"/>
                </a:solidFill>
              </a:rPr>
              <a:t>(26 команд)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23F03A-806A-4F5A-A6E3-DF2193D5226C}"/>
              </a:ext>
            </a:extLst>
          </p:cNvPr>
          <p:cNvSpPr/>
          <p:nvPr/>
        </p:nvSpPr>
        <p:spPr>
          <a:xfrm>
            <a:off x="6281378" y="2204029"/>
            <a:ext cx="1325820" cy="840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</a:rPr>
              <a:t>Семейная викторина  « Правила движения достойны уважения!» (1500 родителей,600 детей)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24" y="2307868"/>
            <a:ext cx="1837358" cy="12717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183930-92BC-4B25-B617-6DA912F22A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67" y="3579665"/>
            <a:ext cx="759927" cy="6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644828" y="-32758"/>
            <a:ext cx="8450316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Организация и проведение мероприятий по предупреждению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детского дорожно-транспортного травматизма</a:t>
            </a:r>
          </a:p>
          <a:p>
            <a:pPr marL="0" marR="0" lvl="0" indent="0" algn="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1675" algn="l"/>
              </a:tabLst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7" name="Picture 2" descr="C:\Users\1\Desktop\red-arrow-down-png-7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9334">
            <a:off x="590787" y="1346668"/>
            <a:ext cx="692962" cy="5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Нашивка 69"/>
          <p:cNvSpPr/>
          <p:nvPr/>
        </p:nvSpPr>
        <p:spPr>
          <a:xfrm>
            <a:off x="256573" y="2447506"/>
            <a:ext cx="144000" cy="1440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06923" y="2293364"/>
            <a:ext cx="4676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разработка интерактивных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профилактических занятия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онлайн-формате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238446" y="2115643"/>
            <a:ext cx="1892452" cy="216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В течении всего года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2369345" y="2110432"/>
            <a:ext cx="1892452" cy="216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Летний период</a:t>
            </a:r>
          </a:p>
        </p:txBody>
      </p:sp>
      <p:sp>
        <p:nvSpPr>
          <p:cNvPr id="75" name="Нашивка 74"/>
          <p:cNvSpPr/>
          <p:nvPr/>
        </p:nvSpPr>
        <p:spPr>
          <a:xfrm>
            <a:off x="241915" y="2781645"/>
            <a:ext cx="144000" cy="1440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6923" y="2729320"/>
            <a:ext cx="45517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разработка инновационных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 проведения занятий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(«Вечеринка ПДД»)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 bwMode="auto">
          <a:xfrm>
            <a:off x="4580915" y="1265764"/>
            <a:ext cx="17900" cy="176400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 bwMode="auto">
          <a:xfrm flipH="1">
            <a:off x="4734568" y="3220349"/>
            <a:ext cx="4140000" cy="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 bwMode="auto">
          <a:xfrm flipH="1">
            <a:off x="147728" y="3237151"/>
            <a:ext cx="4284000" cy="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Нашивка 87"/>
          <p:cNvSpPr/>
          <p:nvPr/>
        </p:nvSpPr>
        <p:spPr>
          <a:xfrm>
            <a:off x="2369345" y="2447506"/>
            <a:ext cx="144000" cy="1440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530335" y="2326432"/>
            <a:ext cx="1630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выезды в лагеря с дневной формой пребывания и ЗОЛ</a:t>
            </a:r>
          </a:p>
        </p:txBody>
      </p:sp>
      <p:sp>
        <p:nvSpPr>
          <p:cNvPr id="90" name="Нашивка 89"/>
          <p:cNvSpPr/>
          <p:nvPr/>
        </p:nvSpPr>
        <p:spPr>
          <a:xfrm>
            <a:off x="2384936" y="2781645"/>
            <a:ext cx="144000" cy="1440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536030" y="2698334"/>
            <a:ext cx="158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разработка культурно-массовых мероприятий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01902" y="1227871"/>
            <a:ext cx="475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Две областных профильных смены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юных инспекторов движения «Время ЮИД!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4734568" y="1761828"/>
            <a:ext cx="1198146" cy="216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ДОЛ «Березка»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6197053" y="1750229"/>
            <a:ext cx="1198146" cy="216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обучающих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07F9A86A-B30C-4D37-8020-BC116C917AFC}"/>
              </a:ext>
            </a:extLst>
          </p:cNvPr>
          <p:cNvSpPr/>
          <p:nvPr/>
        </p:nvSpPr>
        <p:spPr>
          <a:xfrm>
            <a:off x="7586019" y="1739343"/>
            <a:ext cx="1198146" cy="216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6 наставников</a:t>
            </a:r>
          </a:p>
        </p:txBody>
      </p:sp>
      <p:pic>
        <p:nvPicPr>
          <p:cNvPr id="2053" name="Picture 5" descr="C:\Users\MKB\Desktop\БДД август 2021\фото\logo-a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14879" r="14852" b="14498"/>
          <a:stretch/>
        </p:blipFill>
        <p:spPr bwMode="auto">
          <a:xfrm>
            <a:off x="6324118" y="2076718"/>
            <a:ext cx="947407" cy="9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Прямоугольник 103"/>
          <p:cNvSpPr/>
          <p:nvPr/>
        </p:nvSpPr>
        <p:spPr>
          <a:xfrm>
            <a:off x="7646495" y="3273072"/>
            <a:ext cx="21547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18" descr="https://www.pngkey.com/png/detail/781-7814411_green-ribbon-bookmark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21" descr="https://thumbs.dreamstime.com/b/%D0%B7%D0%BD%D0%B0%D1%87%D0%BE%D0%BA-%D0%B7%D0%B0%D0%BA%D0%BB%D0%B0%D0%B4%D0%BA%D0%B8-%D0%BD%D0%B0-%D0%B1%D0%B5%D0%BB%D0%BE%D0%B9-%D0%BF%D1%80%D0%B5%D0%B4%D0%BF%D0%BE%D1%81%D1%8B%D0%BB%D0%BA%D0%B5-%D0%B7%D0%BD%D0%B0%D0%BA-10974946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50" b="42481" l="50704" r="704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39" t="9877" r="31142" b="57486"/>
          <a:stretch/>
        </p:blipFill>
        <p:spPr bwMode="auto">
          <a:xfrm>
            <a:off x="6787566" y="3297092"/>
            <a:ext cx="194608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282" b="88380" l="52805" r="68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54" t="55180" r="30323" b="11301"/>
          <a:stretch/>
        </p:blipFill>
        <p:spPr bwMode="auto">
          <a:xfrm>
            <a:off x="6818732" y="4416748"/>
            <a:ext cx="209766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674" b="89007" l="7947" r="23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4" t="54814" r="75331" b="11384"/>
          <a:stretch/>
        </p:blipFill>
        <p:spPr bwMode="auto">
          <a:xfrm>
            <a:off x="6816344" y="3855943"/>
            <a:ext cx="212154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Прямая соединительная линия 52"/>
          <p:cNvCxnSpPr/>
          <p:nvPr/>
        </p:nvCxnSpPr>
        <p:spPr bwMode="auto">
          <a:xfrm>
            <a:off x="4596589" y="3287329"/>
            <a:ext cx="17900" cy="176400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Mihnyuk\AppData\Local\Microsoft\Windows\Temporary Internet Files\Content.Outlook\G3V2HG77\IPWPmfxdM2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5"/>
          <a:stretch/>
        </p:blipFill>
        <p:spPr bwMode="auto">
          <a:xfrm>
            <a:off x="7476513" y="2051578"/>
            <a:ext cx="1434902" cy="93514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hnyuk\AppData\Local\Microsoft\Windows\Temporary Internet Files\Content.Outlook\G3V2HG77\4 (2).jpg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10" y="2070468"/>
            <a:ext cx="1436400" cy="936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35" y="1036725"/>
            <a:ext cx="2232000" cy="56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5F2B46-4C55-4AF7-BB8A-D032CED806FD}"/>
              </a:ext>
            </a:extLst>
          </p:cNvPr>
          <p:cNvSpPr/>
          <p:nvPr/>
        </p:nvSpPr>
        <p:spPr>
          <a:xfrm>
            <a:off x="784550" y="1565115"/>
            <a:ext cx="35913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Дополнительная общеобразовательная общеразвивающая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«Лаборатория безопасности»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7F4C17-FB7F-46E9-AA03-05ECE90A00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455" y="108181"/>
            <a:ext cx="1261464" cy="9285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C9AC91-3CDA-4EFB-BED6-75630181817A}"/>
              </a:ext>
            </a:extLst>
          </p:cNvPr>
          <p:cNvSpPr/>
          <p:nvPr/>
        </p:nvSpPr>
        <p:spPr>
          <a:xfrm>
            <a:off x="345596" y="3355032"/>
            <a:ext cx="39162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обучающих семинаров для руководителей отрядов ЮИД (83 педагога из 17 МО)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мастер-классов для руководителей отрядов ЮИД (62 педагога 15 МО)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видео-конференции со специалистами управлений образования муниципальных образований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8A72B8-3CF3-4E6D-BE56-07FD1874DF6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19" y="3478626"/>
            <a:ext cx="1839016" cy="127253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D498AF-45AB-49A8-8435-029A14B463E1}"/>
              </a:ext>
            </a:extLst>
          </p:cNvPr>
          <p:cNvSpPr/>
          <p:nvPr/>
        </p:nvSpPr>
        <p:spPr>
          <a:xfrm flipH="1">
            <a:off x="7070797" y="3297092"/>
            <a:ext cx="17746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обучающихся в возрасте 14-17 лет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0AC041-DCAD-4095-B463-88FF05F491FF}"/>
              </a:ext>
            </a:extLst>
          </p:cNvPr>
          <p:cNvSpPr/>
          <p:nvPr/>
        </p:nvSpPr>
        <p:spPr>
          <a:xfrm>
            <a:off x="7079707" y="3782230"/>
            <a:ext cx="1718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СПО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17CF1A0-1BF5-4B8F-8342-780916FCA85F}"/>
              </a:ext>
            </a:extLst>
          </p:cNvPr>
          <p:cNvSpPr/>
          <p:nvPr/>
        </p:nvSpPr>
        <p:spPr>
          <a:xfrm flipH="1">
            <a:off x="7070797" y="4257844"/>
            <a:ext cx="2073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результаты показали г.о.г Рыбинска, г. Ярославля, а также ГПОУ ЯО Ярославского кадетского колледжа</a:t>
            </a:r>
          </a:p>
        </p:txBody>
      </p:sp>
    </p:spTree>
    <p:extLst>
      <p:ext uri="{BB962C8B-B14F-4D97-AF65-F5344CB8AC3E}">
        <p14:creationId xmlns:p14="http://schemas.microsoft.com/office/powerpoint/2010/main" val="87446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751242" y="549841"/>
            <a:ext cx="234945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60375" y="142149"/>
            <a:ext cx="8450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Информационная поддержка</a:t>
            </a:r>
            <a:endParaRPr lang="ru-RU" alt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AutoShape 18" descr="https://www.pngkey.com/png/detail/781-7814411_green-ribbon-bookmark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1" descr="https://thumbs.dreamstime.com/b/%D0%B7%D0%BD%D0%B0%D1%87%D0%BE%D0%BA-%D0%B7%D0%B0%D0%BA%D0%BB%D0%B0%D0%B4%D0%BA%D0%B8-%D0%BD%D0%B0-%D0%B1%D0%B5%D0%BB%D0%BE%D0%B9-%D0%BF%D1%80%D0%B5%D0%B4%D0%BF%D0%BE%D1%81%D1%8B%D0%BB%D0%BA%D0%B5-%D0%B7%D0%BD%D0%B0%D0%BA-10974946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E80D52-1B25-47FD-96D4-04D44A5E0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7" y="101982"/>
            <a:ext cx="1420799" cy="9525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09" y="1969733"/>
            <a:ext cx="2535981" cy="2660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434902"/>
            <a:ext cx="2999505" cy="3195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81" y="1969733"/>
            <a:ext cx="2257425" cy="2660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975" y="4641034"/>
            <a:ext cx="299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04B76"/>
                </a:solidFill>
              </a:rPr>
              <a:t>3755 участников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5641" y="4641034"/>
            <a:ext cx="253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04B76"/>
                </a:solidFill>
              </a:rPr>
              <a:t>641 участник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9785" y="4641034"/>
            <a:ext cx="203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04B76"/>
                </a:solidFill>
              </a:rPr>
              <a:t>484 участников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4AAA60-E37C-443F-B316-FFA7AA2C0A31}"/>
              </a:ext>
            </a:extLst>
          </p:cNvPr>
          <p:cNvSpPr/>
          <p:nvPr/>
        </p:nvSpPr>
        <p:spPr>
          <a:xfrm>
            <a:off x="3744209" y="825418"/>
            <a:ext cx="4992597" cy="10668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/>
              <a:t>Сайт ГОАУ ДО ЯО</a:t>
            </a:r>
          </a:p>
          <a:p>
            <a:pPr algn="r"/>
            <a:r>
              <a:rPr lang="ru-RU" dirty="0"/>
              <a:t> «Центр детей и юношества»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AFA34E-A464-4678-B53D-578A4D0E1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09" y="840500"/>
            <a:ext cx="1334997" cy="10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3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2B54E-0B01-4ED6-A2F4-B0C6B23A6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5" y="922539"/>
            <a:ext cx="8079415" cy="1076382"/>
          </a:xfrm>
        </p:spPr>
        <p:txBody>
          <a:bodyPr>
            <a:normAutofit/>
          </a:bodyPr>
          <a:lstStyle/>
          <a:p>
            <a:pPr algn="ctr"/>
            <a:r>
              <a:rPr lang="ru-RU" sz="1350" b="1" dirty="0">
                <a:solidFill>
                  <a:srgbClr val="2683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Создание и развитие муниципальных ресурсных центров  по профилактике детского дорожно-транспортного травматизма (МРЦ ДДТТ) – как единое научно-методическое пространство, обеспечивающее </a:t>
            </a:r>
            <a:r>
              <a:rPr lang="ru-RU" sz="1350" b="1" dirty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решение задач по пропаганде безопасности дорожного движения (БДД) в образовательных </a:t>
            </a:r>
            <a:r>
              <a:rPr lang="ru-RU" sz="1350" b="1" dirty="0">
                <a:solidFill>
                  <a:srgbClr val="2683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организациях Ярославской области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1551-C1CF-4FC4-938E-AA9DD036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8921"/>
            <a:ext cx="7886700" cy="2633802"/>
          </a:xfrm>
        </p:spPr>
        <p:txBody>
          <a:bodyPr/>
          <a:lstStyle/>
          <a:p>
            <a:pPr marL="257175" lvl="0" indent="-257175" algn="just" defTabSz="342900">
              <a:lnSpc>
                <a:spcPct val="100000"/>
              </a:lnSpc>
              <a:spcBef>
                <a:spcPts val="750"/>
              </a:spcBef>
              <a:buClr>
                <a:schemeClr val="tx2">
                  <a:lumMod val="75000"/>
                </a:schemeClr>
              </a:buClr>
              <a:buSzPct val="80000"/>
              <a:buFont typeface="Wingdings 3" charset="2"/>
              <a:buChar char="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МРЦ ДДТТ должна быть направлена на создание единого научно-методического пространства, обеспечивающего решение задач работы по профилактике детского дорожно-транспортного травматизма.</a:t>
            </a:r>
          </a:p>
          <a:p>
            <a:pPr marL="257175" lvl="0" indent="-257175" algn="just" defTabSz="342900">
              <a:lnSpc>
                <a:spcPct val="100000"/>
              </a:lnSpc>
              <a:spcBef>
                <a:spcPts val="750"/>
              </a:spcBef>
              <a:buClr>
                <a:schemeClr val="tx2">
                  <a:lumMod val="75000"/>
                </a:schemeClr>
              </a:buClr>
              <a:buSzPct val="80000"/>
              <a:buFont typeface="Wingdings 3" charset="2"/>
              <a:buChar char="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МРЦ ДДТТ строится на основе взаимодействия с образовательными учреждениями, муниципальными органами управления образованием, другими заинтересованными организациями с учетом социального заказа, интересов и запросов педагогических и руководящих работников. Ресурсный центр организует профилактическую работу не только в рамках своего учреждения, но и привлекает к работе и сотрудничеству другие образовательные учреждения района (города), в котором он территориально располагается, а также из близлежащих районов или городов. </a:t>
            </a:r>
          </a:p>
          <a:p>
            <a:pPr marL="257175" lvl="0" indent="-257175" algn="just" defTabSz="342900">
              <a:lnSpc>
                <a:spcPct val="100000"/>
              </a:lnSpc>
              <a:spcBef>
                <a:spcPts val="750"/>
              </a:spcBef>
              <a:buClr>
                <a:schemeClr val="tx2">
                  <a:lumMod val="75000"/>
                </a:schemeClr>
              </a:buClr>
              <a:buSzPct val="80000"/>
              <a:buFont typeface="Wingdings 3" charset="2"/>
              <a:buChar char="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своей деятельности МРЦ ДДТТ руководствуется указами и распоряжениями президента РФ, законодательными и нормативными актами правительства Российской Федерации, Правительства Ярославской области, нормативными и рекомендательными документами федеральных, региональных и муниципальных органов управления образования.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47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518" y="924699"/>
            <a:ext cx="4809073" cy="500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Цели и задачи МРЦ ДДТТ</a:t>
            </a:r>
            <a:br>
              <a:rPr lang="ru-RU" sz="135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5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FE0E52-DACC-4B35-8E53-5C58455A65B1}"/>
              </a:ext>
            </a:extLst>
          </p:cNvPr>
          <p:cNvSpPr/>
          <p:nvPr/>
        </p:nvSpPr>
        <p:spPr>
          <a:xfrm>
            <a:off x="503573" y="1424762"/>
            <a:ext cx="8474148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МРЦ ДДТТ – обеспечение профилактической работы, информационной и научно-методической поддержки образовательного процесса по профилактике детского дорожно-транспортного травматизма.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57175" lvl="0" indent="-257175" defTabSz="342900">
              <a:spcBef>
                <a:spcPts val="750"/>
              </a:spcBef>
              <a:buClr>
                <a:srgbClr val="304B76"/>
              </a:buClr>
              <a:buSzPct val="80000"/>
              <a:buFont typeface="Wingdings 3" charset="2"/>
              <a:buChar char=""/>
            </a:pPr>
            <a:r>
              <a:rPr lang="ru-RU" sz="12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и координация информационных и ресурсных потоков между образовательными учреждениями, обеспечивающие повышение качества ресурсного обеспечения каждого образовательного учреждения муниципального образования;</a:t>
            </a:r>
          </a:p>
          <a:p>
            <a:pPr marL="257175" marR="0" lvl="0" indent="-257175" defTabSz="3429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04B7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подготовка и проведение организационно-методических мероприятий по вопросам предупреждения детского дорожно-транспортного травматизма;</a:t>
            </a:r>
          </a:p>
          <a:p>
            <a:pPr marL="257175" marR="0" lvl="0" indent="-257175" defTabSz="3429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04B7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и проведение интеллектуальных и творческих конкурсов для обучающихся образовательных учреждений;</a:t>
            </a:r>
          </a:p>
          <a:p>
            <a:pPr marL="257175" lvl="0" indent="-257175" defTabSz="342900">
              <a:spcBef>
                <a:spcPts val="750"/>
              </a:spcBef>
              <a:buClr>
                <a:srgbClr val="304B76"/>
              </a:buClr>
              <a:buSzPct val="80000"/>
              <a:buFont typeface="Wingdings 3" charset="2"/>
              <a:buChar char=""/>
            </a:pPr>
            <a:r>
              <a:rPr lang="ru-RU" sz="12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социального партнерства в сфере профилактики ДДТТ, организация сетевого взаимодействия учреждений;</a:t>
            </a:r>
          </a:p>
          <a:p>
            <a:pPr marL="257175" lvl="0" indent="-257175" defTabSz="342900">
              <a:spcBef>
                <a:spcPts val="750"/>
              </a:spcBef>
              <a:buClr>
                <a:srgbClr val="304B76"/>
              </a:buClr>
              <a:buSzPct val="80000"/>
              <a:buFont typeface="Wingdings 3" charset="2"/>
              <a:buChar char=""/>
            </a:pPr>
            <a:r>
              <a:rPr lang="ru-RU" sz="12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консалтинговой деятельности по вопросам профилактики детского дорожно-транспортного травматизма;</a:t>
            </a:r>
          </a:p>
          <a:p>
            <a:pPr marL="257175" lvl="0" indent="-257175" defTabSz="342900">
              <a:spcBef>
                <a:spcPts val="750"/>
              </a:spcBef>
              <a:buClr>
                <a:srgbClr val="304B76"/>
              </a:buClr>
              <a:buSzPct val="80000"/>
              <a:buFont typeface="Wingdings 3" charset="2"/>
              <a:buChar char=""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распространение передового педагогического опыта, ознакомление родительской общественности </a:t>
            </a:r>
            <a:r>
              <a:rPr lang="ru-RU" sz="1200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результатами работы по  данному направлению.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D7A79D-A211-437F-9939-12CEFF64F328}"/>
              </a:ext>
            </a:extLst>
          </p:cNvPr>
          <p:cNvSpPr txBox="1">
            <a:spLocks/>
          </p:cNvSpPr>
          <p:nvPr/>
        </p:nvSpPr>
        <p:spPr>
          <a:xfrm>
            <a:off x="343199" y="848888"/>
            <a:ext cx="8623553" cy="474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D629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деятельности муниципального ресурсного центра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CF8BB1CC-E4A3-4A8B-BA61-0B6A42F546DA}"/>
              </a:ext>
            </a:extLst>
          </p:cNvPr>
          <p:cNvSpPr txBox="1">
            <a:spLocks/>
          </p:cNvSpPr>
          <p:nvPr/>
        </p:nvSpPr>
        <p:spPr>
          <a:xfrm>
            <a:off x="376194" y="1323370"/>
            <a:ext cx="8557565" cy="334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 проведения аудита имеющихся ресурсов и анализа результатов деятельности, а также определения целевой аудитории и социальных партнеров, МРЦ ДДТТ готовит пакет нормативно-правовой документации, регламентирующей его деятельность по профилактике ДДТТ: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приказы вышестоящих органов по данному направлению деятельности: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положение об ресурсном центре;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приказы по образовательному учреждению о назначении ответственного за организацию и ведение работы по профилактике ДДТТ, другие приказы и положения, отражающие соответствующую деятельность образовательного учреждения;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работы ресурсного центра на календарный год.</a:t>
            </a:r>
          </a:p>
        </p:txBody>
      </p:sp>
    </p:spTree>
    <p:extLst>
      <p:ext uri="{BB962C8B-B14F-4D97-AF65-F5344CB8AC3E}">
        <p14:creationId xmlns:p14="http://schemas.microsoft.com/office/powerpoint/2010/main" val="2164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FDDFD31-7B05-4DEB-9BB7-064D60ABB971}"/>
              </a:ext>
            </a:extLst>
          </p:cNvPr>
          <p:cNvSpPr txBox="1">
            <a:spLocks/>
          </p:cNvSpPr>
          <p:nvPr/>
        </p:nvSpPr>
        <p:spPr>
          <a:xfrm>
            <a:off x="168546" y="972935"/>
            <a:ext cx="8538711" cy="6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D629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Деятельность </a:t>
            </a:r>
            <a:r>
              <a:rPr lang="ru-RU" sz="2000" b="1" dirty="0">
                <a:solidFill>
                  <a:srgbClr val="1D6295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D629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ресурсного центра</a:t>
            </a:r>
            <a:b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C3F4FB22-33EE-4237-BF10-9371ACB795F0}"/>
              </a:ext>
            </a:extLst>
          </p:cNvPr>
          <p:cNvSpPr txBox="1">
            <a:spLocks/>
          </p:cNvSpPr>
          <p:nvPr/>
        </p:nvSpPr>
        <p:spPr>
          <a:xfrm>
            <a:off x="168546" y="1558723"/>
            <a:ext cx="8478135" cy="28489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Организационная деятельность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Методическая деятельность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Агитационно-пропагандистская деятельность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Координация работы отрядов ЮИД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Практическая деятельность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83C6">
                  <a:lumMod val="50000"/>
                </a:srgbClr>
              </a:buClr>
              <a:buSzPct val="8000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0850" lvl="1" indent="-3175" algn="ctr">
              <a:buClr>
                <a:srgbClr val="3494BA"/>
              </a:buClr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деятельности МРЦ ДДТТ строится на основе взаимодействия 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муниципальным органом местного самоуправления, осуществляющим управление в сфере образования, РРЦ ПДД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ТТ, с образовательными учреждениями, ОГИБДД.</a:t>
            </a:r>
          </a:p>
        </p:txBody>
      </p:sp>
    </p:spTree>
    <p:extLst>
      <p:ext uri="{BB962C8B-B14F-4D97-AF65-F5344CB8AC3E}">
        <p14:creationId xmlns:p14="http://schemas.microsoft.com/office/powerpoint/2010/main" val="167917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1695</TotalTime>
  <Words>1080</Words>
  <Application>Microsoft Office PowerPoint</Application>
  <PresentationFormat>Экран (16:9)</PresentationFormat>
  <Paragraphs>131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Office Theme</vt:lpstr>
      <vt:lpstr>  Работа по пропаганде соблюдения правил дорожного движения в образовательных организациях. Актуальность создания муниципальных ресурсных центров по направлению «Профилактика детского дорожно-транспортного травматизма». Реализация плана работы по профилактике детского дорожно-транспортного травматизма, привитию навыков безопасного поведения на дороге и по взаимодействию при проведении массовых мероприятий с детьми и взрослыми в 2023 году.  Подготовка к юбилею ЮИД   Ярославль, 2023</vt:lpstr>
      <vt:lpstr>Межведомственное взаимодействие  по вопросам   профилактики ПДДТТ</vt:lpstr>
      <vt:lpstr>Презентация PowerPoint</vt:lpstr>
      <vt:lpstr>Презентация PowerPoint</vt:lpstr>
      <vt:lpstr>Презентация PowerPoint</vt:lpstr>
      <vt:lpstr>Создание и развитие муниципальных ресурсных центров  по профилактике детского дорожно-транспортного травматизма (МРЦ ДДТТ) – как единое научно-методическое пространство, обеспечивающее решение задач по пропаганде безопасности дорожного движения (БДД) в образовательных организациях Ярославской области</vt:lpstr>
      <vt:lpstr>Цели и задачи МРЦ ДДТТ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Телефоны для связи:  (4852) 55-08-75; 8(930) 128-21-67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Вишневская Галина В.</cp:lastModifiedBy>
  <cp:revision>120</cp:revision>
  <dcterms:created xsi:type="dcterms:W3CDTF">2019-10-28T08:40:00Z</dcterms:created>
  <dcterms:modified xsi:type="dcterms:W3CDTF">2023-02-01T12:11:03Z</dcterms:modified>
</cp:coreProperties>
</file>